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60" r:id="rId3"/>
    <p:sldId id="264" r:id="rId4"/>
    <p:sldId id="265" r:id="rId5"/>
    <p:sldId id="259" r:id="rId6"/>
    <p:sldId id="266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98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739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75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6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30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7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7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6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9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23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85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entalis.nl/ervaringsverhalen/luuk-en-ivo-hebben-een-ci" TargetMode="External"/><Relationship Id="rId2" Type="http://schemas.openxmlformats.org/officeDocument/2006/relationships/hyperlink" Target="https://jgz.ggdgelderlandzuid.nl/kind-en-opvoeden/baby/ontwikkeling/zintuigen/gehoorscreening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ebarencentrum.nl/Maareerstvingikeenmonster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BprF0dKSaM" TargetMode="External"/><Relationship Id="rId2" Type="http://schemas.openxmlformats.org/officeDocument/2006/relationships/hyperlink" Target="https://www.leraar24.nl/69940/slechtziende-en-blinde-kinder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j_wjAHca_h4" TargetMode="External"/><Relationship Id="rId5" Type="http://schemas.openxmlformats.org/officeDocument/2006/relationships/hyperlink" Target="https://www.kentalis.nl/onze-scholen/kentalis-guyotschool-voor-vso" TargetMode="External"/><Relationship Id="rId4" Type="http://schemas.openxmlformats.org/officeDocument/2006/relationships/hyperlink" Target="https://www.google.com/search?q=visuele+beperkingen+kinderen&amp;rlz=1C1GCEB_enNL866NL866&amp;source=lnms&amp;tbm=vid&amp;sa=X&amp;ved=2ahUKEwjw44WXzbf7AhXl_7sIHYdbB2sQ_AUoBHoECAIQBg&amp;biw=1280&amp;bih=577&amp;dpr=1.5#fpstate=ive&amp;vld=cid:fec1d097,vid:ijgLN0zGDh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52A527-3631-41ED-858D-3777A7D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686015"/>
          </a:xfrm>
        </p:spPr>
        <p:txBody>
          <a:bodyPr>
            <a:normAutofit/>
          </a:bodyPr>
          <a:lstStyle/>
          <a:p>
            <a:r>
              <a:rPr lang="nl-NL" sz="3200"/>
              <a:t>Ontwikkelingspsychologie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tx1">
                    <a:lumMod val="85000"/>
                    <a:lumOff val="15000"/>
                  </a:schemeClr>
                </a:solidFill>
              </a:rPr>
              <a:t>Zintuiglijke beperkingen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BBF65CD-CDA5-4D5B-85D2-721BC20F25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469"/>
          <a:stretch/>
        </p:blipFill>
        <p:spPr>
          <a:xfrm>
            <a:off x="633999" y="640081"/>
            <a:ext cx="5462001" cy="505415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B92BC-678C-4E14-97E6-3227DEF86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644120-A6B9-4D5C-8A60-E2F4CC220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993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35780" y="128587"/>
            <a:ext cx="2836545" cy="784860"/>
          </a:xfrm>
        </p:spPr>
        <p:txBody>
          <a:bodyPr/>
          <a:lstStyle/>
          <a:p>
            <a:r>
              <a:rPr lang="nl-NL" b="1" dirty="0"/>
              <a:t>Oorzaken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type="body" idx="1"/>
          </p:nvPr>
        </p:nvSpPr>
        <p:spPr>
          <a:xfrm>
            <a:off x="555631" y="825838"/>
            <a:ext cx="4649783" cy="823912"/>
          </a:xfrm>
        </p:spPr>
        <p:txBody>
          <a:bodyPr>
            <a:normAutofit fontScale="25000" lnSpcReduction="20000"/>
          </a:bodyPr>
          <a:lstStyle/>
          <a:p>
            <a:endParaRPr lang="nl-NL" b="1" dirty="0"/>
          </a:p>
          <a:p>
            <a:endParaRPr lang="nl-NL" b="1" dirty="0"/>
          </a:p>
          <a:p>
            <a:endParaRPr lang="nl-NL" b="1" dirty="0"/>
          </a:p>
          <a:p>
            <a:r>
              <a:rPr lang="nl-NL" sz="11200" b="1" dirty="0"/>
              <a:t>Aangeboren</a:t>
            </a:r>
            <a:r>
              <a:rPr lang="nl-NL" dirty="0"/>
              <a:t>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241298" y="2089606"/>
            <a:ext cx="4878391" cy="4094165"/>
          </a:xfrm>
        </p:spPr>
        <p:txBody>
          <a:bodyPr>
            <a:normAutofit/>
          </a:bodyPr>
          <a:lstStyle/>
          <a:p>
            <a:pPr lvl="1"/>
            <a:r>
              <a:rPr lang="nl-NL" sz="2600" dirty="0"/>
              <a:t>Erfelijke aanleg/ziekte</a:t>
            </a:r>
          </a:p>
          <a:p>
            <a:pPr lvl="1"/>
            <a:r>
              <a:rPr lang="nl-NL" sz="2600" dirty="0"/>
              <a:t>Infectieziekte van de moeder tijdens zwangerschap (rodehond, mazelen, bof)</a:t>
            </a:r>
          </a:p>
          <a:p>
            <a:pPr lvl="1"/>
            <a:r>
              <a:rPr lang="nl-NL" sz="2600" dirty="0"/>
              <a:t>Gebruik van geneesmiddelen tijdens de zwangerschap</a:t>
            </a:r>
          </a:p>
          <a:p>
            <a:pPr lvl="1"/>
            <a:r>
              <a:rPr lang="nl-NL" sz="2600" dirty="0"/>
              <a:t>Hersenletsel door zuurstof gebrek tijdens de geboorte</a:t>
            </a:r>
          </a:p>
          <a:p>
            <a:pPr lvl="1"/>
            <a:r>
              <a:rPr lang="nl-NL" sz="2600" dirty="0"/>
              <a:t>Vroeggeboorte (ontwikkeling is niet afgerond)</a:t>
            </a:r>
          </a:p>
          <a:p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096000" y="1237794"/>
            <a:ext cx="4646602" cy="823912"/>
          </a:xfrm>
        </p:spPr>
        <p:txBody>
          <a:bodyPr>
            <a:normAutofit fontScale="25000" lnSpcReduction="20000"/>
          </a:bodyPr>
          <a:lstStyle/>
          <a:p>
            <a:r>
              <a:rPr lang="nl-NL" sz="11200" b="1" dirty="0"/>
              <a:t>Niet aangeboren</a:t>
            </a:r>
          </a:p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096000" y="1930400"/>
            <a:ext cx="4875210" cy="3374569"/>
          </a:xfrm>
        </p:spPr>
        <p:txBody>
          <a:bodyPr>
            <a:noAutofit/>
          </a:bodyPr>
          <a:lstStyle/>
          <a:p>
            <a:r>
              <a:rPr lang="nl-NL" sz="2400" dirty="0"/>
              <a:t>Infectieziekte, zoals hersenvliesontsteking, </a:t>
            </a:r>
            <a:r>
              <a:rPr lang="nl-NL" sz="2400" dirty="0" err="1"/>
              <a:t>middenoorontstking</a:t>
            </a:r>
            <a:r>
              <a:rPr lang="nl-NL" sz="2400" dirty="0"/>
              <a:t> of virusinfectie</a:t>
            </a:r>
          </a:p>
          <a:p>
            <a:r>
              <a:rPr lang="nl-NL" sz="2400" dirty="0"/>
              <a:t>Omgevingsfactoren: vuurwerk, lawaaidoofheid</a:t>
            </a:r>
          </a:p>
          <a:p>
            <a:r>
              <a:rPr lang="nl-NL" sz="2400" dirty="0"/>
              <a:t>Vergiftiging (vooral als gevolg van geneesmiddelen)</a:t>
            </a:r>
          </a:p>
        </p:txBody>
      </p:sp>
    </p:spTree>
    <p:extLst>
      <p:ext uri="{BB962C8B-B14F-4D97-AF65-F5344CB8AC3E}">
        <p14:creationId xmlns:p14="http://schemas.microsoft.com/office/powerpoint/2010/main" val="200186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75BBA0A-F93D-4CB2-88D5-157C377304A1}"/>
              </a:ext>
            </a:extLst>
          </p:cNvPr>
          <p:cNvSpPr txBox="1"/>
          <p:nvPr/>
        </p:nvSpPr>
        <p:spPr>
          <a:xfrm>
            <a:off x="4430800" y="371475"/>
            <a:ext cx="3330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dirty="0"/>
              <a:t>Doof of slechthorend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3A93328-DF30-47C2-BEC3-07000247EF8F}"/>
              </a:ext>
            </a:extLst>
          </p:cNvPr>
          <p:cNvSpPr txBox="1"/>
          <p:nvPr/>
        </p:nvSpPr>
        <p:spPr>
          <a:xfrm>
            <a:off x="1209675" y="1152465"/>
            <a:ext cx="8739380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Test door het consultatiebureau paar weken na de geboorte.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Niet goed? Herhalen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1600" dirty="0">
                <a:hlinkClick r:id="rId2"/>
              </a:rPr>
              <a:t>https://jgz.ggdgelderlandzuid.nl/kind-en-opvoeden/baby/ontwikkeling/zintuigen/gehoorscreening/</a:t>
            </a:r>
            <a:endParaRPr lang="nl-NL" sz="1600" dirty="0"/>
          </a:p>
          <a:p>
            <a:endParaRPr lang="nl-NL" sz="1600" dirty="0"/>
          </a:p>
          <a:p>
            <a:endParaRPr lang="nl-NL" sz="24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Bij twijfels doorverwezen naar KNO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nl-NL" sz="24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Helemaal doof? CI of niet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1400" dirty="0">
                <a:hlinkClick r:id="rId3"/>
              </a:rPr>
              <a:t>https://www.kentalis.nl/ervaringsverhalen/luuk-en-ivo-hebben-een-ci</a:t>
            </a:r>
            <a:endParaRPr lang="nl-NL" sz="1400" dirty="0"/>
          </a:p>
          <a:p>
            <a:r>
              <a:rPr lang="nl-NL" sz="2400" dirty="0"/>
              <a:t>	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Slechthorend? Een gehoorapparaat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nl-NL" sz="24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Oorzaak in de hersenen? Dan wordt het heel erg lastig!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nl-NL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nl-NL" dirty="0"/>
          </a:p>
          <a:p>
            <a:r>
              <a:rPr lang="nl-NL" dirty="0"/>
              <a:t>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21721F4-F015-4597-BB3A-97399FACB4B3}"/>
              </a:ext>
            </a:extLst>
          </p:cNvPr>
          <p:cNvSpPr txBox="1"/>
          <p:nvPr/>
        </p:nvSpPr>
        <p:spPr>
          <a:xfrm>
            <a:off x="1209675" y="588275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nl-NL" sz="2400" dirty="0"/>
              <a:t>Met 1 oor horen: geen richting horen!</a:t>
            </a:r>
          </a:p>
        </p:txBody>
      </p:sp>
    </p:spTree>
    <p:extLst>
      <p:ext uri="{BB962C8B-B14F-4D97-AF65-F5344CB8AC3E}">
        <p14:creationId xmlns:p14="http://schemas.microsoft.com/office/powerpoint/2010/main" val="354460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C8DD09A-E8B3-48AB-B7E8-7F55388D2CD4}"/>
              </a:ext>
            </a:extLst>
          </p:cNvPr>
          <p:cNvSpPr/>
          <p:nvPr/>
        </p:nvSpPr>
        <p:spPr>
          <a:xfrm>
            <a:off x="2034352" y="157460"/>
            <a:ext cx="3644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Gebarentaal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2DED078-F470-460C-A95B-8ED414F8926F}"/>
              </a:ext>
            </a:extLst>
          </p:cNvPr>
          <p:cNvSpPr txBox="1"/>
          <p:nvPr/>
        </p:nvSpPr>
        <p:spPr>
          <a:xfrm>
            <a:off x="640081" y="1295132"/>
            <a:ext cx="5892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Bekijk het verschil tussen Nederlandse Gebarentaal en Nederlands met Gebaren</a:t>
            </a:r>
            <a:r>
              <a:rPr lang="nl-NL" sz="2400" dirty="0">
                <a:hlinkClick r:id="rId2"/>
              </a:rPr>
              <a:t>  https://www.gebarencentrum.nl/Maareerstvingikeenmonster</a:t>
            </a:r>
            <a:endParaRPr lang="nl-NL" sz="2400" dirty="0"/>
          </a:p>
          <a:p>
            <a:endParaRPr lang="nl-NL" sz="2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FD34EB7-8606-4AB0-AD22-E62284C2BBA0}"/>
              </a:ext>
            </a:extLst>
          </p:cNvPr>
          <p:cNvSpPr txBox="1"/>
          <p:nvPr/>
        </p:nvSpPr>
        <p:spPr>
          <a:xfrm>
            <a:off x="528320" y="2940685"/>
            <a:ext cx="63082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 </a:t>
            </a:r>
            <a:r>
              <a:rPr lang="nl-NL" sz="2400" b="1" dirty="0"/>
              <a:t>Voordelen van gebaren met jonge kinderen: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 err="1"/>
              <a:t>Babies</a:t>
            </a:r>
            <a:r>
              <a:rPr lang="nl-NL" sz="2400" dirty="0"/>
              <a:t> zijn hier ontvankelijk voor, meer communicatie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Je moet alle aandacht voor elkaar hebben (zoals aankijken)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Non-verbaal en gebaren moeten kloppen met elkaar</a:t>
            </a:r>
          </a:p>
          <a:p>
            <a:endParaRPr lang="nl-NL" sz="2400" dirty="0"/>
          </a:p>
          <a:p>
            <a:r>
              <a:rPr lang="nl-NL" sz="2400" dirty="0"/>
              <a:t>Dit gebeurt niet altijd in communicatie zonder gebaren!!!</a:t>
            </a:r>
            <a:endParaRPr lang="nl-NL" dirty="0"/>
          </a:p>
        </p:txBody>
      </p:sp>
      <p:pic>
        <p:nvPicPr>
          <p:cNvPr id="1026" name="Picture 2" descr="Maar eerst ving ik een monster">
            <a:extLst>
              <a:ext uri="{FF2B5EF4-FFF2-40B4-BE49-F238E27FC236}">
                <a16:creationId xmlns:a16="http://schemas.microsoft.com/office/drawing/2014/main" id="{FD91275B-61B2-47A3-B3FB-CD640256B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813" y="0"/>
            <a:ext cx="51323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97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Gevolgen aangeboren beperking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1" dirty="0"/>
              <a:t>Auditieve beperking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200" y="2582334"/>
            <a:ext cx="4937760" cy="3378200"/>
          </a:xfrm>
        </p:spPr>
        <p:txBody>
          <a:bodyPr>
            <a:normAutofit/>
          </a:bodyPr>
          <a:lstStyle/>
          <a:p>
            <a:r>
              <a:rPr lang="nl-NL" dirty="0"/>
              <a:t>- Communicatie met ouders moeizaam</a:t>
            </a:r>
          </a:p>
          <a:p>
            <a:r>
              <a:rPr lang="nl-NL" dirty="0"/>
              <a:t>- Communicatie met andere kinderen  lastig</a:t>
            </a:r>
          </a:p>
          <a:p>
            <a:r>
              <a:rPr lang="nl-NL" dirty="0"/>
              <a:t>- Samenspelen lastig     </a:t>
            </a:r>
          </a:p>
          <a:p>
            <a:r>
              <a:rPr lang="nl-NL" dirty="0"/>
              <a:t>- Leren naar speelgoed kijken en naar de ander    </a:t>
            </a:r>
          </a:p>
          <a:p>
            <a:r>
              <a:rPr lang="nl-NL" dirty="0"/>
              <a:t>- In groepen of bijv. zwemles lastig</a:t>
            </a:r>
          </a:p>
          <a:p>
            <a:r>
              <a:rPr lang="nl-NL" dirty="0"/>
              <a:t>- Gevoelens uiten is moeilijker, achterstand in</a:t>
            </a:r>
            <a:br>
              <a:rPr lang="nl-NL" dirty="0"/>
            </a:br>
            <a:r>
              <a:rPr lang="nl-NL" dirty="0"/>
              <a:t>  sociaal emotionele ontwikkeling</a:t>
            </a:r>
          </a:p>
          <a:p>
            <a:r>
              <a:rPr lang="nl-NL" dirty="0"/>
              <a:t>- Onzekerheid, weinig zelfvertrouwen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b="1" dirty="0"/>
              <a:t>Visuele beperking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Het kind beweegt zich vaak erg voorzichtig,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Het wordt niet uitgedaagd om zich te bewegen (het kruipt bijv. niet achter een wegrollende bal aan..).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Zelfredzaamheidsvaardigheden is lastiger,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Niet kunnen imiteren maakt alles veel moeilijker. Daarom achterstanden op alle  ontwikkelingsgebieden</a:t>
            </a:r>
          </a:p>
        </p:txBody>
      </p:sp>
    </p:spTree>
    <p:extLst>
      <p:ext uri="{BB962C8B-B14F-4D97-AF65-F5344CB8AC3E}">
        <p14:creationId xmlns:p14="http://schemas.microsoft.com/office/powerpoint/2010/main" val="424543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059" name="Straight Connector 2058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6FC60C62-6A9C-4791-A919-E4542810815B}"/>
              </a:ext>
            </a:extLst>
          </p:cNvPr>
          <p:cNvSpPr txBox="1"/>
          <p:nvPr/>
        </p:nvSpPr>
        <p:spPr>
          <a:xfrm>
            <a:off x="1097279" y="1845734"/>
            <a:ext cx="6454987" cy="402336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/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Loop nooit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zomaar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weg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Bedenk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kind je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niet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hoort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binnenkomen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Geef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niet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op in de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communicatie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‘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maar’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maakt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slechthorende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kinderen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achterdochtig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Gebruik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zo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veel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mogelijk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visuele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ondersteuning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op het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digibord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gebaren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wijzen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plaatjes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Check of het kind je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begrepen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heeft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erop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slechthorende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kind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niet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altijd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laatste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kind is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begrepen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heeft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wat er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gebeuren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moet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vooral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op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bij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buitenspelen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vrije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momenten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gym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Gebruik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evt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solo-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apparatuur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 descr="Solo apparatuur - Hoorexpert">
            <a:extLst>
              <a:ext uri="{FF2B5EF4-FFF2-40B4-BE49-F238E27FC236}">
                <a16:creationId xmlns:a16="http://schemas.microsoft.com/office/drawing/2014/main" id="{432CA387-C967-46F2-A978-8C884DD63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585656"/>
            <a:ext cx="3135109" cy="213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27FC1BE-43CE-48F1-8CC0-CF95E414A725}"/>
              </a:ext>
            </a:extLst>
          </p:cNvPr>
          <p:cNvSpPr txBox="1"/>
          <p:nvPr/>
        </p:nvSpPr>
        <p:spPr>
          <a:xfrm>
            <a:off x="1193532" y="800100"/>
            <a:ext cx="7603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Algemene tips voor kinderen met een auditieve beperking</a:t>
            </a:r>
          </a:p>
        </p:txBody>
      </p:sp>
    </p:spTree>
    <p:extLst>
      <p:ext uri="{BB962C8B-B14F-4D97-AF65-F5344CB8AC3E}">
        <p14:creationId xmlns:p14="http://schemas.microsoft.com/office/powerpoint/2010/main" val="2831303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Begeleiding Cluster 2</a:t>
            </a:r>
            <a:br>
              <a:rPr lang="nl-NL" dirty="0"/>
            </a:br>
            <a:r>
              <a:rPr lang="nl-NL" dirty="0"/>
              <a:t>Instanties: </a:t>
            </a:r>
            <a:r>
              <a:rPr lang="nl-NL" dirty="0" err="1"/>
              <a:t>Kentalis</a:t>
            </a:r>
            <a:r>
              <a:rPr lang="nl-NL" dirty="0"/>
              <a:t> (auditief), Visio (visueel)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Speciale school</a:t>
            </a:r>
          </a:p>
          <a:p>
            <a:r>
              <a:rPr lang="nl-NL" dirty="0"/>
              <a:t>Acceptatie van beperking en hulpmiddelen (auditief en visueel)</a:t>
            </a:r>
          </a:p>
          <a:p>
            <a:r>
              <a:rPr lang="nl-NL" dirty="0"/>
              <a:t>Aandacht voor communicatie (auditief en visueel) en sociaal emotionele ontwikkeling</a:t>
            </a:r>
          </a:p>
          <a:p>
            <a:r>
              <a:rPr lang="nl-NL" dirty="0"/>
              <a:t>Aandacht voor zelfredzaamheid (visueel)</a:t>
            </a:r>
          </a:p>
          <a:p>
            <a:r>
              <a:rPr lang="nl-NL" dirty="0"/>
              <a:t>Aandacht voor lichamelijk en verbaal contact (visueel)</a:t>
            </a:r>
          </a:p>
        </p:txBody>
      </p:sp>
    </p:spTree>
    <p:extLst>
      <p:ext uri="{BB962C8B-B14F-4D97-AF65-F5344CB8AC3E}">
        <p14:creationId xmlns:p14="http://schemas.microsoft.com/office/powerpoint/2010/main" val="239856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filmpjes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visuele beperking</a:t>
            </a:r>
          </a:p>
          <a:p>
            <a:r>
              <a:rPr lang="nl-NL" dirty="0">
                <a:hlinkClick r:id="rId2"/>
              </a:rPr>
              <a:t>https://www.leraar24.nl/69940/slechtziende-en-blinde-kinderen/</a:t>
            </a:r>
            <a:endParaRPr lang="nl-NL" dirty="0">
              <a:hlinkClick r:id="rId3"/>
            </a:endParaRPr>
          </a:p>
          <a:p>
            <a:pPr marL="0" indent="0">
              <a:buNone/>
            </a:pPr>
            <a:r>
              <a:rPr lang="nl-NL" dirty="0"/>
              <a:t>Visuele beperking: lezen met kinderen die blind of slechtziend zijn</a:t>
            </a:r>
          </a:p>
          <a:p>
            <a:pPr marL="0" indent="0">
              <a:buNone/>
            </a:pPr>
            <a:r>
              <a:rPr lang="nl-NL" dirty="0">
                <a:hlinkClick r:id="rId4"/>
              </a:rPr>
              <a:t>https://www.google.com/search?q=visuele+beperkingen+kinderen&amp;rlz=1C1GCEB_enNL866NL866&amp;source=lnms&amp;tbm=vid&amp;sa=X&amp;ved=2ahUKEwjw44WXzbf7AhXl_7sIHYdbB2sQ_AUoBHoECAIQBg&amp;biw=1280&amp;bih=577&amp;dpr=1.5#fpstate=ive&amp;vld=cid:fec1d097,vid:ijgLN0zGDhA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Hulp en hulpmiddelen voor slechtziende kinderen op een gewone reguliere school: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Auditieve beperking oudere kinderen: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https://www.kentalis.nl/onze-scholen/kentalis-guyotschool-voor-vso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6B7E64C9-FA56-4D24-B85C-D4BF4BAF6AD4}"/>
              </a:ext>
            </a:extLst>
          </p:cNvPr>
          <p:cNvSpPr/>
          <p:nvPr/>
        </p:nvSpPr>
        <p:spPr>
          <a:xfrm>
            <a:off x="1036320" y="4620248"/>
            <a:ext cx="5394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hlinkClick r:id="rId6"/>
              </a:rPr>
              <a:t>https://www.youtube.com/watch?v=j_wjAHca_h4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0297117"/>
      </p:ext>
    </p:extLst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Gee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Terugblik</Template>
  <TotalTime>84</TotalTime>
  <Words>601</Words>
  <Application>Microsoft Office PowerPoint</Application>
  <PresentationFormat>Breedbeeld</PresentationFormat>
  <Paragraphs>88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Terugblik</vt:lpstr>
      <vt:lpstr>Ontwikkelingspsychologie</vt:lpstr>
      <vt:lpstr>Oorzaken</vt:lpstr>
      <vt:lpstr>PowerPoint-presentatie</vt:lpstr>
      <vt:lpstr>PowerPoint-presentatie</vt:lpstr>
      <vt:lpstr>Gevolgen aangeboren beperking</vt:lpstr>
      <vt:lpstr>PowerPoint-presentatie</vt:lpstr>
      <vt:lpstr>Begeleiding Cluster 2 Instanties: Kentalis (auditief), Visio (visueel)</vt:lpstr>
      <vt:lpstr>filmpjes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Ontwikkelingspsychologie</dc:title>
  <dc:creator>Laura Beeftink</dc:creator>
  <cp:lastModifiedBy>Laura Beeftink</cp:lastModifiedBy>
  <cp:revision>5</cp:revision>
  <dcterms:created xsi:type="dcterms:W3CDTF">2021-03-01T11:11:00Z</dcterms:created>
  <dcterms:modified xsi:type="dcterms:W3CDTF">2022-11-18T11:29:53Z</dcterms:modified>
</cp:coreProperties>
</file>